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2"/>
  </p:notesMasterIdLst>
  <p:sldIdLst>
    <p:sldId id="256" r:id="rId2"/>
    <p:sldId id="285" r:id="rId3"/>
    <p:sldId id="335" r:id="rId4"/>
    <p:sldId id="342" r:id="rId5"/>
    <p:sldId id="341" r:id="rId6"/>
    <p:sldId id="343" r:id="rId7"/>
    <p:sldId id="340" r:id="rId8"/>
    <p:sldId id="336" r:id="rId9"/>
    <p:sldId id="304" r:id="rId10"/>
    <p:sldId id="312" r:id="rId11"/>
    <p:sldId id="334" r:id="rId12"/>
    <p:sldId id="331" r:id="rId13"/>
    <p:sldId id="324" r:id="rId14"/>
    <p:sldId id="325" r:id="rId15"/>
    <p:sldId id="326" r:id="rId16"/>
    <p:sldId id="339" r:id="rId17"/>
    <p:sldId id="337" r:id="rId18"/>
    <p:sldId id="338" r:id="rId19"/>
    <p:sldId id="323" r:id="rId20"/>
    <p:sldId id="308"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9A2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p:cViewPr varScale="1">
        <p:scale>
          <a:sx n="66" d="100"/>
          <a:sy n="66" d="100"/>
        </p:scale>
        <p:origin x="6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9B7D0-75E8-4400-A9C5-8304585027D6}" type="doc">
      <dgm:prSet loTypeId="urn:microsoft.com/office/officeart/2005/8/layout/vProcess5" loCatId="process" qsTypeId="urn:microsoft.com/office/officeart/2005/8/quickstyle/simple1" qsCatId="simple" csTypeId="urn:microsoft.com/office/officeart/2005/8/colors/accent2_5" csCatId="accent2" phldr="1"/>
      <dgm:spPr/>
      <dgm:t>
        <a:bodyPr/>
        <a:lstStyle/>
        <a:p>
          <a:endParaRPr lang="en-US"/>
        </a:p>
      </dgm:t>
    </dgm:pt>
    <dgm:pt modelId="{E1A20048-66B1-4744-8F95-3F141A273EEE}">
      <dgm:prSet/>
      <dgm:spPr/>
      <dgm:t>
        <a:bodyPr/>
        <a:lstStyle/>
        <a:p>
          <a:pPr rtl="0"/>
          <a:r>
            <a:rPr lang="en-US" b="1" dirty="0" smtClean="0">
              <a:solidFill>
                <a:srgbClr val="FF0000"/>
              </a:solidFill>
            </a:rPr>
            <a:t>Preventable Deaths and Illnesses Due to Heat Island Effects &amp; Climate Change (floods, tornadoes</a:t>
          </a:r>
          <a:r>
            <a:rPr lang="en-US" b="1" smtClean="0">
              <a:solidFill>
                <a:srgbClr val="FF0000"/>
              </a:solidFill>
            </a:rPr>
            <a:t>, etc.from</a:t>
          </a:r>
          <a:r>
            <a:rPr lang="en-US" b="1" dirty="0" smtClean="0">
              <a:solidFill>
                <a:srgbClr val="FF0000"/>
              </a:solidFill>
            </a:rPr>
            <a:t>…</a:t>
          </a:r>
        </a:p>
        <a:p>
          <a:pPr rtl="0"/>
          <a:endParaRPr lang="en-US" dirty="0"/>
        </a:p>
      </dgm:t>
    </dgm:pt>
    <dgm:pt modelId="{A958524C-15E3-4377-966A-35608C35933B}" type="parTrans" cxnId="{A4F76E83-6195-4259-982F-7CBF0AF34A66}">
      <dgm:prSet/>
      <dgm:spPr/>
      <dgm:t>
        <a:bodyPr/>
        <a:lstStyle/>
        <a:p>
          <a:endParaRPr lang="en-US"/>
        </a:p>
      </dgm:t>
    </dgm:pt>
    <dgm:pt modelId="{E2372B41-A6B5-4E8C-B484-018B0DCBA170}" type="sibTrans" cxnId="{A4F76E83-6195-4259-982F-7CBF0AF34A66}">
      <dgm:prSet/>
      <dgm:spPr/>
      <dgm:t>
        <a:bodyPr/>
        <a:lstStyle/>
        <a:p>
          <a:endParaRPr lang="en-US"/>
        </a:p>
      </dgm:t>
    </dgm:pt>
    <dgm:pt modelId="{BA6F75EF-B605-4458-8043-F62BFBDA6339}">
      <dgm:prSet/>
      <dgm:spPr/>
      <dgm:t>
        <a:bodyPr/>
        <a:lstStyle/>
        <a:p>
          <a:pPr rtl="0"/>
          <a:r>
            <a:rPr lang="en-US" b="1" dirty="0" smtClean="0">
              <a:solidFill>
                <a:srgbClr val="FF0000"/>
              </a:solidFill>
            </a:rPr>
            <a:t>Full and equally protective  environmental  landscapes</a:t>
          </a:r>
          <a:r>
            <a:rPr lang="en-US" dirty="0" smtClean="0">
              <a:solidFill>
                <a:srgbClr val="FF0000"/>
              </a:solidFill>
            </a:rPr>
            <a:t> </a:t>
          </a:r>
          <a:endParaRPr lang="en-US" dirty="0">
            <a:solidFill>
              <a:srgbClr val="FF0000"/>
            </a:solidFill>
          </a:endParaRPr>
        </a:p>
      </dgm:t>
    </dgm:pt>
    <dgm:pt modelId="{C8B9F613-17EE-4940-9BC0-A22F7E76BA35}" type="parTrans" cxnId="{7C35043B-DC60-49AF-B3D0-5DCAE874F7DB}">
      <dgm:prSet/>
      <dgm:spPr/>
      <dgm:t>
        <a:bodyPr/>
        <a:lstStyle/>
        <a:p>
          <a:endParaRPr lang="en-US"/>
        </a:p>
      </dgm:t>
    </dgm:pt>
    <dgm:pt modelId="{EA0F100A-CE6E-4D9F-B3AC-10BCCA57C0F6}" type="sibTrans" cxnId="{7C35043B-DC60-49AF-B3D0-5DCAE874F7DB}">
      <dgm:prSet/>
      <dgm:spPr/>
      <dgm:t>
        <a:bodyPr/>
        <a:lstStyle/>
        <a:p>
          <a:endParaRPr lang="en-US"/>
        </a:p>
      </dgm:t>
    </dgm:pt>
    <dgm:pt modelId="{0A098FD1-1A2C-4E93-A086-C872F53BB383}" type="pres">
      <dgm:prSet presAssocID="{7B99B7D0-75E8-4400-A9C5-8304585027D6}" presName="outerComposite" presStyleCnt="0">
        <dgm:presLayoutVars>
          <dgm:chMax val="5"/>
          <dgm:dir/>
          <dgm:resizeHandles val="exact"/>
        </dgm:presLayoutVars>
      </dgm:prSet>
      <dgm:spPr/>
      <dgm:t>
        <a:bodyPr/>
        <a:lstStyle/>
        <a:p>
          <a:endParaRPr lang="en-US"/>
        </a:p>
      </dgm:t>
    </dgm:pt>
    <dgm:pt modelId="{94139AF1-793A-4499-811F-381D49A0657B}" type="pres">
      <dgm:prSet presAssocID="{7B99B7D0-75E8-4400-A9C5-8304585027D6}" presName="dummyMaxCanvas" presStyleCnt="0">
        <dgm:presLayoutVars/>
      </dgm:prSet>
      <dgm:spPr/>
    </dgm:pt>
    <dgm:pt modelId="{45497EF5-63D5-D641-B5E1-D6AAFC2E2092}" type="pres">
      <dgm:prSet presAssocID="{7B99B7D0-75E8-4400-A9C5-8304585027D6}" presName="TwoNodes_1" presStyleLbl="node1" presStyleIdx="0" presStyleCnt="2" custLinFactNeighborX="-3268" custLinFactNeighborY="-14950">
        <dgm:presLayoutVars>
          <dgm:bulletEnabled val="1"/>
        </dgm:presLayoutVars>
      </dgm:prSet>
      <dgm:spPr/>
      <dgm:t>
        <a:bodyPr/>
        <a:lstStyle/>
        <a:p>
          <a:endParaRPr lang="en-US"/>
        </a:p>
      </dgm:t>
    </dgm:pt>
    <dgm:pt modelId="{C0CECB02-A8D1-9D42-A75D-AE42C7C03C79}" type="pres">
      <dgm:prSet presAssocID="{7B99B7D0-75E8-4400-A9C5-8304585027D6}" presName="TwoNodes_2" presStyleLbl="node1" presStyleIdx="1" presStyleCnt="2" custLinFactNeighborX="179" custLinFactNeighborY="-2624">
        <dgm:presLayoutVars>
          <dgm:bulletEnabled val="1"/>
        </dgm:presLayoutVars>
      </dgm:prSet>
      <dgm:spPr/>
      <dgm:t>
        <a:bodyPr/>
        <a:lstStyle/>
        <a:p>
          <a:endParaRPr lang="en-US"/>
        </a:p>
      </dgm:t>
    </dgm:pt>
    <dgm:pt modelId="{37C90DAB-2BB7-2443-B660-5BE89941B433}" type="pres">
      <dgm:prSet presAssocID="{7B99B7D0-75E8-4400-A9C5-8304585027D6}" presName="TwoConn_1-2" presStyleLbl="fgAccFollowNode1" presStyleIdx="0" presStyleCnt="1">
        <dgm:presLayoutVars>
          <dgm:bulletEnabled val="1"/>
        </dgm:presLayoutVars>
      </dgm:prSet>
      <dgm:spPr/>
      <dgm:t>
        <a:bodyPr/>
        <a:lstStyle/>
        <a:p>
          <a:endParaRPr lang="en-US"/>
        </a:p>
      </dgm:t>
    </dgm:pt>
    <dgm:pt modelId="{24DDFBF2-5041-A24B-9B72-7FFCB9EECF31}" type="pres">
      <dgm:prSet presAssocID="{7B99B7D0-75E8-4400-A9C5-8304585027D6}" presName="TwoNodes_1_text" presStyleLbl="node1" presStyleIdx="1" presStyleCnt="2">
        <dgm:presLayoutVars>
          <dgm:bulletEnabled val="1"/>
        </dgm:presLayoutVars>
      </dgm:prSet>
      <dgm:spPr/>
      <dgm:t>
        <a:bodyPr/>
        <a:lstStyle/>
        <a:p>
          <a:endParaRPr lang="en-US"/>
        </a:p>
      </dgm:t>
    </dgm:pt>
    <dgm:pt modelId="{A8B61D0A-BC6F-EA45-B7EE-4220C418DC1D}" type="pres">
      <dgm:prSet presAssocID="{7B99B7D0-75E8-4400-A9C5-8304585027D6}" presName="TwoNodes_2_text" presStyleLbl="node1" presStyleIdx="1" presStyleCnt="2">
        <dgm:presLayoutVars>
          <dgm:bulletEnabled val="1"/>
        </dgm:presLayoutVars>
      </dgm:prSet>
      <dgm:spPr/>
      <dgm:t>
        <a:bodyPr/>
        <a:lstStyle/>
        <a:p>
          <a:endParaRPr lang="en-US"/>
        </a:p>
      </dgm:t>
    </dgm:pt>
  </dgm:ptLst>
  <dgm:cxnLst>
    <dgm:cxn modelId="{24CB97D2-2FD3-4FA0-8FD7-3DF597B38C49}" type="presOf" srcId="{7B99B7D0-75E8-4400-A9C5-8304585027D6}" destId="{0A098FD1-1A2C-4E93-A086-C872F53BB383}" srcOrd="0" destOrd="0" presId="urn:microsoft.com/office/officeart/2005/8/layout/vProcess5"/>
    <dgm:cxn modelId="{6FBD4D3A-C0C0-BE40-8508-1DB8903F7058}" type="presOf" srcId="{E1A20048-66B1-4744-8F95-3F141A273EEE}" destId="{24DDFBF2-5041-A24B-9B72-7FFCB9EECF31}" srcOrd="1" destOrd="0" presId="urn:microsoft.com/office/officeart/2005/8/layout/vProcess5"/>
    <dgm:cxn modelId="{E22A87F7-5FBD-014D-A423-8424CFE58FDF}" type="presOf" srcId="{BA6F75EF-B605-4458-8043-F62BFBDA6339}" destId="{C0CECB02-A8D1-9D42-A75D-AE42C7C03C79}" srcOrd="0" destOrd="0" presId="urn:microsoft.com/office/officeart/2005/8/layout/vProcess5"/>
    <dgm:cxn modelId="{7C35043B-DC60-49AF-B3D0-5DCAE874F7DB}" srcId="{7B99B7D0-75E8-4400-A9C5-8304585027D6}" destId="{BA6F75EF-B605-4458-8043-F62BFBDA6339}" srcOrd="1" destOrd="0" parTransId="{C8B9F613-17EE-4940-9BC0-A22F7E76BA35}" sibTransId="{EA0F100A-CE6E-4D9F-B3AC-10BCCA57C0F6}"/>
    <dgm:cxn modelId="{A4F76E83-6195-4259-982F-7CBF0AF34A66}" srcId="{7B99B7D0-75E8-4400-A9C5-8304585027D6}" destId="{E1A20048-66B1-4744-8F95-3F141A273EEE}" srcOrd="0" destOrd="0" parTransId="{A958524C-15E3-4377-966A-35608C35933B}" sibTransId="{E2372B41-A6B5-4E8C-B484-018B0DCBA170}"/>
    <dgm:cxn modelId="{E9597F94-D1D6-C043-978E-C7B16C46EB5D}" type="presOf" srcId="{E2372B41-A6B5-4E8C-B484-018B0DCBA170}" destId="{37C90DAB-2BB7-2443-B660-5BE89941B433}" srcOrd="0" destOrd="0" presId="urn:microsoft.com/office/officeart/2005/8/layout/vProcess5"/>
    <dgm:cxn modelId="{2F2C7A9B-C547-1A46-B4A5-082BBA677960}" type="presOf" srcId="{E1A20048-66B1-4744-8F95-3F141A273EEE}" destId="{45497EF5-63D5-D641-B5E1-D6AAFC2E2092}" srcOrd="0" destOrd="0" presId="urn:microsoft.com/office/officeart/2005/8/layout/vProcess5"/>
    <dgm:cxn modelId="{2BE42107-0747-DA4C-9471-DC51659D7EF0}" type="presOf" srcId="{BA6F75EF-B605-4458-8043-F62BFBDA6339}" destId="{A8B61D0A-BC6F-EA45-B7EE-4220C418DC1D}" srcOrd="1" destOrd="0" presId="urn:microsoft.com/office/officeart/2005/8/layout/vProcess5"/>
    <dgm:cxn modelId="{22447DF1-066A-419E-B58B-0403D83A51A2}" type="presParOf" srcId="{0A098FD1-1A2C-4E93-A086-C872F53BB383}" destId="{94139AF1-793A-4499-811F-381D49A0657B}" srcOrd="0" destOrd="0" presId="urn:microsoft.com/office/officeart/2005/8/layout/vProcess5"/>
    <dgm:cxn modelId="{F48D50AA-5B03-1346-9927-34AB6175BAB3}" type="presParOf" srcId="{0A098FD1-1A2C-4E93-A086-C872F53BB383}" destId="{45497EF5-63D5-D641-B5E1-D6AAFC2E2092}" srcOrd="1" destOrd="0" presId="urn:microsoft.com/office/officeart/2005/8/layout/vProcess5"/>
    <dgm:cxn modelId="{AE34402D-1A4A-E64A-A18B-982866DBBFBE}" type="presParOf" srcId="{0A098FD1-1A2C-4E93-A086-C872F53BB383}" destId="{C0CECB02-A8D1-9D42-A75D-AE42C7C03C79}" srcOrd="2" destOrd="0" presId="urn:microsoft.com/office/officeart/2005/8/layout/vProcess5"/>
    <dgm:cxn modelId="{6094F4B2-39FE-0448-BF4A-4958D65838CD}" type="presParOf" srcId="{0A098FD1-1A2C-4E93-A086-C872F53BB383}" destId="{37C90DAB-2BB7-2443-B660-5BE89941B433}" srcOrd="3" destOrd="0" presId="urn:microsoft.com/office/officeart/2005/8/layout/vProcess5"/>
    <dgm:cxn modelId="{FA9CCF72-6F84-6549-9AF9-0A069950E15D}" type="presParOf" srcId="{0A098FD1-1A2C-4E93-A086-C872F53BB383}" destId="{24DDFBF2-5041-A24B-9B72-7FFCB9EECF31}" srcOrd="4" destOrd="0" presId="urn:microsoft.com/office/officeart/2005/8/layout/vProcess5"/>
    <dgm:cxn modelId="{4D8EDD32-5906-D94B-9043-352CA1485B2A}" type="presParOf" srcId="{0A098FD1-1A2C-4E93-A086-C872F53BB383}" destId="{A8B61D0A-BC6F-EA45-B7EE-4220C418DC1D}"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97EF5-63D5-D641-B5E1-D6AAFC2E2092}">
      <dsp:nvSpPr>
        <dsp:cNvPr id="0" name=""/>
        <dsp:cNvSpPr/>
      </dsp:nvSpPr>
      <dsp:spPr>
        <a:xfrm>
          <a:off x="0" y="0"/>
          <a:ext cx="6995160" cy="2038826"/>
        </a:xfrm>
        <a:prstGeom prst="roundRect">
          <a:avLst>
            <a:gd name="adj" fmla="val 10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solidFill>
                <a:srgbClr val="FF0000"/>
              </a:solidFill>
            </a:rPr>
            <a:t>Preventable Deaths and Illnesses Due to Heat Island Effects &amp; Climate Change (floods, tornadoes</a:t>
          </a:r>
          <a:r>
            <a:rPr lang="en-US" sz="2300" b="1" kern="1200" smtClean="0">
              <a:solidFill>
                <a:srgbClr val="FF0000"/>
              </a:solidFill>
            </a:rPr>
            <a:t>, etc.from</a:t>
          </a:r>
          <a:r>
            <a:rPr lang="en-US" sz="2300" b="1" kern="1200" dirty="0" smtClean="0">
              <a:solidFill>
                <a:srgbClr val="FF0000"/>
              </a:solidFill>
            </a:rPr>
            <a:t>…</a:t>
          </a:r>
        </a:p>
        <a:p>
          <a:pPr lvl="0" algn="l" defTabSz="1022350" rtl="0">
            <a:lnSpc>
              <a:spcPct val="90000"/>
            </a:lnSpc>
            <a:spcBef>
              <a:spcPct val="0"/>
            </a:spcBef>
            <a:spcAft>
              <a:spcPct val="35000"/>
            </a:spcAft>
          </a:pPr>
          <a:endParaRPr lang="en-US" sz="2300" kern="1200" dirty="0"/>
        </a:p>
      </dsp:txBody>
      <dsp:txXfrm>
        <a:off x="59715" y="59715"/>
        <a:ext cx="4887874" cy="1919396"/>
      </dsp:txXfrm>
    </dsp:sp>
    <dsp:sp modelId="{C0CECB02-A8D1-9D42-A75D-AE42C7C03C79}">
      <dsp:nvSpPr>
        <dsp:cNvPr id="0" name=""/>
        <dsp:cNvSpPr/>
      </dsp:nvSpPr>
      <dsp:spPr>
        <a:xfrm>
          <a:off x="1234439" y="2438399"/>
          <a:ext cx="6995160" cy="2038826"/>
        </a:xfrm>
        <a:prstGeom prst="roundRect">
          <a:avLst>
            <a:gd name="adj" fmla="val 1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solidFill>
                <a:srgbClr val="FF0000"/>
              </a:solidFill>
            </a:rPr>
            <a:t>Full and equally protective  environmental  landscapes</a:t>
          </a:r>
          <a:r>
            <a:rPr lang="en-US" sz="2300" kern="1200" dirty="0" smtClean="0">
              <a:solidFill>
                <a:srgbClr val="FF0000"/>
              </a:solidFill>
            </a:rPr>
            <a:t> </a:t>
          </a:r>
          <a:endParaRPr lang="en-US" sz="2300" kern="1200" dirty="0">
            <a:solidFill>
              <a:srgbClr val="FF0000"/>
            </a:solidFill>
          </a:endParaRPr>
        </a:p>
      </dsp:txBody>
      <dsp:txXfrm>
        <a:off x="1294154" y="2498114"/>
        <a:ext cx="4316052" cy="1919396"/>
      </dsp:txXfrm>
    </dsp:sp>
    <dsp:sp modelId="{37C90DAB-2BB7-2443-B660-5BE89941B433}">
      <dsp:nvSpPr>
        <dsp:cNvPr id="0" name=""/>
        <dsp:cNvSpPr/>
      </dsp:nvSpPr>
      <dsp:spPr>
        <a:xfrm>
          <a:off x="5669922" y="1602743"/>
          <a:ext cx="1325237" cy="1325237"/>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968100" y="1602743"/>
        <a:ext cx="728881" cy="9972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1BC7084-7385-48CB-AD20-F33FFF3CD80C}" type="slidenum">
              <a:rPr lang="en-US"/>
              <a:pPr/>
              <a:t>‹#›</a:t>
            </a:fld>
            <a:endParaRPr lang="en-US"/>
          </a:p>
        </p:txBody>
      </p:sp>
    </p:spTree>
    <p:extLst>
      <p:ext uri="{BB962C8B-B14F-4D97-AF65-F5344CB8AC3E}">
        <p14:creationId xmlns:p14="http://schemas.microsoft.com/office/powerpoint/2010/main" val="8583171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Kane_County,_Illinoi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n.wikipedia.org/wiki/Will_County,_Illinois" TargetMode="External"/><Relationship Id="rId5" Type="http://schemas.openxmlformats.org/officeDocument/2006/relationships/hyperlink" Target="https://en.wikipedia.org/wiki/Kendall_County,_Illinois" TargetMode="External"/><Relationship Id="rId4" Type="http://schemas.openxmlformats.org/officeDocument/2006/relationships/hyperlink" Target="https://en.wikipedia.org/wiki/DuPage_County,_Illinoi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LEED=Leadership</a:t>
            </a:r>
            <a:r>
              <a:rPr lang="en-US" baseline="0" dirty="0" smtClean="0"/>
              <a:t> for Energy and Environmental Design.  Green Infrastructure Building = GIB. </a:t>
            </a:r>
            <a:r>
              <a:rPr lang="en-US" dirty="0" err="1" smtClean="0"/>
              <a:t>Counties</a:t>
            </a:r>
            <a:r>
              <a:rPr lang="en-US" sz="1200" u="none" strike="noStrike" kern="1200" dirty="0" err="1" smtClean="0">
                <a:solidFill>
                  <a:schemeClr val="tx1"/>
                </a:solidFill>
                <a:effectLst/>
                <a:latin typeface="Arial" charset="0"/>
                <a:ea typeface="+mn-ea"/>
                <a:cs typeface="+mn-cs"/>
                <a:hlinkClick r:id="rId3" tooltip="Kane County, Illinois"/>
              </a:rPr>
              <a:t>Kane</a:t>
            </a:r>
            <a:r>
              <a:rPr lang="en-US" dirty="0" smtClean="0">
                <a:effectLst/>
              </a:rPr>
              <a:t>, </a:t>
            </a:r>
            <a:r>
              <a:rPr lang="en-US" sz="1200" u="none" strike="noStrike" kern="1200" dirty="0" smtClean="0">
                <a:solidFill>
                  <a:schemeClr val="tx1"/>
                </a:solidFill>
                <a:effectLst/>
                <a:latin typeface="Arial" charset="0"/>
                <a:ea typeface="+mn-ea"/>
                <a:cs typeface="+mn-cs"/>
                <a:hlinkClick r:id="rId4" tooltip="DuPage County, Illinois"/>
              </a:rPr>
              <a:t>DuPage</a:t>
            </a:r>
            <a:r>
              <a:rPr lang="en-US" dirty="0" smtClean="0">
                <a:effectLst/>
              </a:rPr>
              <a:t>, </a:t>
            </a:r>
            <a:r>
              <a:rPr lang="en-US" sz="1200" u="none" strike="noStrike" kern="1200" dirty="0" err="1" smtClean="0">
                <a:solidFill>
                  <a:schemeClr val="tx1"/>
                </a:solidFill>
                <a:effectLst/>
                <a:latin typeface="Arial" charset="0"/>
                <a:ea typeface="+mn-ea"/>
                <a:cs typeface="+mn-cs"/>
                <a:hlinkClick r:id="rId5" tooltip="Kendall County, Illinois"/>
              </a:rPr>
              <a:t>Kendall</a:t>
            </a:r>
            <a:r>
              <a:rPr lang="en-US" dirty="0" err="1" smtClean="0">
                <a:effectLst/>
              </a:rPr>
              <a:t>,</a:t>
            </a:r>
            <a:r>
              <a:rPr lang="en-US" sz="1200" u="none" strike="noStrike" kern="1200" dirty="0" err="1" smtClean="0">
                <a:solidFill>
                  <a:schemeClr val="tx1"/>
                </a:solidFill>
                <a:effectLst/>
                <a:latin typeface="Arial" charset="0"/>
                <a:ea typeface="+mn-ea"/>
                <a:cs typeface="+mn-cs"/>
                <a:hlinkClick r:id="rId6" tooltip="Will County, Illinois"/>
              </a:rPr>
              <a:t>Will</a:t>
            </a:r>
            <a:endParaRPr lang="en-US" dirty="0"/>
          </a:p>
        </p:txBody>
      </p:sp>
      <p:sp>
        <p:nvSpPr>
          <p:cNvPr id="4" name="Slide Number Placeholder 3"/>
          <p:cNvSpPr>
            <a:spLocks noGrp="1"/>
          </p:cNvSpPr>
          <p:nvPr>
            <p:ph type="sldNum" sz="quarter" idx="10"/>
          </p:nvPr>
        </p:nvSpPr>
        <p:spPr/>
        <p:txBody>
          <a:bodyPr/>
          <a:lstStyle/>
          <a:p>
            <a:fld id="{C1BC7084-7385-48CB-AD20-F33FFF3CD80C}" type="slidenum">
              <a:rPr lang="en-US" smtClean="0"/>
              <a:pPr/>
              <a:t>1</a:t>
            </a:fld>
            <a:endParaRPr lang="en-US"/>
          </a:p>
        </p:txBody>
      </p:sp>
    </p:spTree>
    <p:extLst>
      <p:ext uri="{BB962C8B-B14F-4D97-AF65-F5344CB8AC3E}">
        <p14:creationId xmlns:p14="http://schemas.microsoft.com/office/powerpoint/2010/main" val="153257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use of dark , non-reflective surfaces for roofs , parking and walkways  contribute to heat</a:t>
            </a:r>
            <a:r>
              <a:rPr lang="en-US" baseline="0" dirty="0" smtClean="0"/>
              <a:t> island effect by absorbing sun’s rays and then radiating this energy back into the environment. Causing an elevation of between 2 to 4 degrees Fahrenheit compared to suburban and rural areas.</a:t>
            </a:r>
            <a:endParaRPr lang="en-US" dirty="0"/>
          </a:p>
        </p:txBody>
      </p:sp>
      <p:sp>
        <p:nvSpPr>
          <p:cNvPr id="4" name="Slide Number Placeholder 3"/>
          <p:cNvSpPr>
            <a:spLocks noGrp="1"/>
          </p:cNvSpPr>
          <p:nvPr>
            <p:ph type="sldNum" sz="quarter" idx="10"/>
          </p:nvPr>
        </p:nvSpPr>
        <p:spPr/>
        <p:txBody>
          <a:bodyPr/>
          <a:lstStyle/>
          <a:p>
            <a:fld id="{C1BC7084-7385-48CB-AD20-F33FFF3CD80C}" type="slidenum">
              <a:rPr lang="en-US" smtClean="0"/>
              <a:pPr/>
              <a:t>9</a:t>
            </a:fld>
            <a:endParaRPr lang="en-US"/>
          </a:p>
        </p:txBody>
      </p:sp>
    </p:spTree>
    <p:extLst>
      <p:ext uri="{BB962C8B-B14F-4D97-AF65-F5344CB8AC3E}">
        <p14:creationId xmlns:p14="http://schemas.microsoft.com/office/powerpoint/2010/main" val="243456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body’s ability to deal with increase heat is drastically impaired by these</a:t>
            </a:r>
            <a:r>
              <a:rPr lang="en-US" baseline="0" dirty="0" smtClean="0"/>
              <a:t> individuals.  Their bodies must work harder (the heart) leading to heal stroke and eventually death.  Chicago in 1995 had over 500 deaths.  Over 3200 deaths were due to heat according to the CDC between 1993 and 2003 with cardiovascular disease representing over 55% of the deaths.  Heat stroke occurs when the body’s temperature exceeds 106 F or 41 C.  Other heat illnesses includes heat rash, heat edema and heat cramps.</a:t>
            </a:r>
            <a:endParaRPr lang="en-US" dirty="0"/>
          </a:p>
        </p:txBody>
      </p:sp>
      <p:sp>
        <p:nvSpPr>
          <p:cNvPr id="4" name="Slide Number Placeholder 3"/>
          <p:cNvSpPr>
            <a:spLocks noGrp="1"/>
          </p:cNvSpPr>
          <p:nvPr>
            <p:ph type="sldNum" sz="quarter" idx="10"/>
          </p:nvPr>
        </p:nvSpPr>
        <p:spPr/>
        <p:txBody>
          <a:bodyPr/>
          <a:lstStyle/>
          <a:p>
            <a:fld id="{C1BC7084-7385-48CB-AD20-F33FFF3CD80C}" type="slidenum">
              <a:rPr lang="en-US" smtClean="0"/>
              <a:pPr/>
              <a:t>10</a:t>
            </a:fld>
            <a:endParaRPr lang="en-US"/>
          </a:p>
        </p:txBody>
      </p:sp>
    </p:spTree>
    <p:extLst>
      <p:ext uri="{BB962C8B-B14F-4D97-AF65-F5344CB8AC3E}">
        <p14:creationId xmlns:p14="http://schemas.microsoft.com/office/powerpoint/2010/main" val="173038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Nurse, Community Activist, Urban</a:t>
            </a:r>
            <a:r>
              <a:rPr lang="en-US" baseline="0" dirty="0" smtClean="0"/>
              <a:t> Conservationist, Active Environmentalist who worked with Mayors/State Representatives in the 1960s through the 1970s to bring trees and parks to her community </a:t>
            </a:r>
            <a:r>
              <a:rPr lang="en-US" baseline="0" smtClean="0"/>
              <a:t>in Ohio.</a:t>
            </a:r>
            <a:endParaRPr lang="en-US"/>
          </a:p>
        </p:txBody>
      </p:sp>
      <p:sp>
        <p:nvSpPr>
          <p:cNvPr id="4" name="Slide Number Placeholder 3"/>
          <p:cNvSpPr>
            <a:spLocks noGrp="1"/>
          </p:cNvSpPr>
          <p:nvPr>
            <p:ph type="sldNum" sz="quarter" idx="10"/>
          </p:nvPr>
        </p:nvSpPr>
        <p:spPr/>
        <p:txBody>
          <a:bodyPr/>
          <a:lstStyle/>
          <a:p>
            <a:fld id="{C1BC7084-7385-48CB-AD20-F33FFF3CD80C}" type="slidenum">
              <a:rPr lang="en-US" smtClean="0"/>
              <a:pPr/>
              <a:t>19</a:t>
            </a:fld>
            <a:endParaRPr lang="en-US"/>
          </a:p>
        </p:txBody>
      </p:sp>
    </p:spTree>
    <p:extLst>
      <p:ext uri="{BB962C8B-B14F-4D97-AF65-F5344CB8AC3E}">
        <p14:creationId xmlns:p14="http://schemas.microsoft.com/office/powerpoint/2010/main" val="419848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444BB42-0CBB-45A1-9681-C075F35FB716}" type="datetime1">
              <a:rPr lang="en-US" smtClean="0"/>
              <a:pPr/>
              <a:t>1/28/2016</a:t>
            </a:fld>
            <a:endParaRPr lang="en-US"/>
          </a:p>
        </p:txBody>
      </p:sp>
      <p:sp>
        <p:nvSpPr>
          <p:cNvPr id="17" name="Footer Placeholder 16"/>
          <p:cNvSpPr>
            <a:spLocks noGrp="1"/>
          </p:cNvSpPr>
          <p:nvPr>
            <p:ph type="ftr" sz="quarter" idx="11"/>
          </p:nvPr>
        </p:nvSpPr>
        <p:spPr/>
        <p:txBody>
          <a:bodyPr/>
          <a:lstStyle/>
          <a:p>
            <a:r>
              <a:rPr lang="en-US" smtClean="0"/>
              <a:t>Dr. Sylvia Hood Washington</a:t>
            </a:r>
            <a:endParaRPr lang="en-US"/>
          </a:p>
        </p:txBody>
      </p:sp>
      <p:sp>
        <p:nvSpPr>
          <p:cNvPr id="29" name="Slide Number Placeholder 28"/>
          <p:cNvSpPr>
            <a:spLocks noGrp="1"/>
          </p:cNvSpPr>
          <p:nvPr>
            <p:ph type="sldNum" sz="quarter" idx="12"/>
          </p:nvPr>
        </p:nvSpPr>
        <p:spPr/>
        <p:txBody>
          <a:bodyPr/>
          <a:lstStyle/>
          <a:p>
            <a:fld id="{1AEE3650-D07F-45BF-A791-DA0772027EC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ADBF36-68B1-4FAC-A289-04D3FCA494BD}" type="datetime1">
              <a:rPr lang="en-US" smtClean="0"/>
              <a:pPr/>
              <a:t>1/28/2016</a:t>
            </a:fld>
            <a:endParaRPr lang="en-US"/>
          </a:p>
        </p:txBody>
      </p:sp>
      <p:sp>
        <p:nvSpPr>
          <p:cNvPr id="5" name="Footer Placeholder 4"/>
          <p:cNvSpPr>
            <a:spLocks noGrp="1"/>
          </p:cNvSpPr>
          <p:nvPr>
            <p:ph type="ftr" sz="quarter" idx="11"/>
          </p:nvPr>
        </p:nvSpPr>
        <p:spPr/>
        <p:txBody>
          <a:bodyPr/>
          <a:lstStyle/>
          <a:p>
            <a:r>
              <a:rPr lang="en-US" smtClean="0"/>
              <a:t>Dr. Sylvia Hood Washington</a:t>
            </a:r>
            <a:endParaRPr lang="en-US"/>
          </a:p>
        </p:txBody>
      </p:sp>
      <p:sp>
        <p:nvSpPr>
          <p:cNvPr id="6" name="Slide Number Placeholder 5"/>
          <p:cNvSpPr>
            <a:spLocks noGrp="1"/>
          </p:cNvSpPr>
          <p:nvPr>
            <p:ph type="sldNum" sz="quarter" idx="12"/>
          </p:nvPr>
        </p:nvSpPr>
        <p:spPr/>
        <p:txBody>
          <a:bodyPr/>
          <a:lstStyle/>
          <a:p>
            <a:fld id="{C052D48D-9F36-4144-B3FD-A40BB6E6C3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884C40-972F-4133-AD3F-0D6A1E8A8E7A}" type="datetime1">
              <a:rPr lang="en-US" smtClean="0"/>
              <a:pPr/>
              <a:t>1/28/2016</a:t>
            </a:fld>
            <a:endParaRPr lang="en-US"/>
          </a:p>
        </p:txBody>
      </p:sp>
      <p:sp>
        <p:nvSpPr>
          <p:cNvPr id="5" name="Footer Placeholder 4"/>
          <p:cNvSpPr>
            <a:spLocks noGrp="1"/>
          </p:cNvSpPr>
          <p:nvPr>
            <p:ph type="ftr" sz="quarter" idx="11"/>
          </p:nvPr>
        </p:nvSpPr>
        <p:spPr/>
        <p:txBody>
          <a:bodyPr/>
          <a:lstStyle/>
          <a:p>
            <a:r>
              <a:rPr lang="en-US" smtClean="0"/>
              <a:t>Dr. Sylvia Hood Washington</a:t>
            </a:r>
            <a:endParaRPr lang="en-US"/>
          </a:p>
        </p:txBody>
      </p:sp>
      <p:sp>
        <p:nvSpPr>
          <p:cNvPr id="6" name="Slide Number Placeholder 5"/>
          <p:cNvSpPr>
            <a:spLocks noGrp="1"/>
          </p:cNvSpPr>
          <p:nvPr>
            <p:ph type="sldNum" sz="quarter" idx="12"/>
          </p:nvPr>
        </p:nvSpPr>
        <p:spPr/>
        <p:txBody>
          <a:bodyPr/>
          <a:lstStyle/>
          <a:p>
            <a:fld id="{F5058193-9C19-4BB0-918E-B6CCCBC9AA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3EFEE6-AF02-4C59-A1E1-155F0FB058EE}" type="datetime1">
              <a:rPr lang="en-US" smtClean="0"/>
              <a:pPr/>
              <a:t>1/28/2016</a:t>
            </a:fld>
            <a:endParaRPr lang="en-US"/>
          </a:p>
        </p:txBody>
      </p:sp>
      <p:sp>
        <p:nvSpPr>
          <p:cNvPr id="5" name="Footer Placeholder 4"/>
          <p:cNvSpPr>
            <a:spLocks noGrp="1"/>
          </p:cNvSpPr>
          <p:nvPr>
            <p:ph type="ftr" sz="quarter" idx="11"/>
          </p:nvPr>
        </p:nvSpPr>
        <p:spPr/>
        <p:txBody>
          <a:bodyPr/>
          <a:lstStyle/>
          <a:p>
            <a:r>
              <a:rPr lang="en-US" smtClean="0"/>
              <a:t>Dr. Sylvia Hood Washington</a:t>
            </a:r>
            <a:endParaRPr lang="en-US"/>
          </a:p>
        </p:txBody>
      </p:sp>
      <p:sp>
        <p:nvSpPr>
          <p:cNvPr id="6" name="Slide Number Placeholder 5"/>
          <p:cNvSpPr>
            <a:spLocks noGrp="1"/>
          </p:cNvSpPr>
          <p:nvPr>
            <p:ph type="sldNum" sz="quarter" idx="12"/>
          </p:nvPr>
        </p:nvSpPr>
        <p:spPr/>
        <p:txBody>
          <a:bodyPr/>
          <a:lstStyle/>
          <a:p>
            <a:fld id="{90BE3F54-1B0A-4BD9-8E0B-24A6ECC15B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EE8D1C-5CB3-495C-A7AB-6B54973C5945}" type="datetime1">
              <a:rPr lang="en-US" smtClean="0"/>
              <a:pPr/>
              <a:t>1/28/2016</a:t>
            </a:fld>
            <a:endParaRPr lang="en-US"/>
          </a:p>
        </p:txBody>
      </p:sp>
      <p:sp>
        <p:nvSpPr>
          <p:cNvPr id="5" name="Footer Placeholder 4"/>
          <p:cNvSpPr>
            <a:spLocks noGrp="1"/>
          </p:cNvSpPr>
          <p:nvPr>
            <p:ph type="ftr" sz="quarter" idx="11"/>
          </p:nvPr>
        </p:nvSpPr>
        <p:spPr/>
        <p:txBody>
          <a:bodyPr/>
          <a:lstStyle/>
          <a:p>
            <a:r>
              <a:rPr lang="en-US" smtClean="0"/>
              <a:t>Dr. Sylvia Hood Washington</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DCC3C72-9FCC-4F4B-9AE6-ACEEFC2FD2F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154672-CB61-4705-ACF4-13AB013D0D8D}" type="datetime1">
              <a:rPr lang="en-US" smtClean="0"/>
              <a:pPr/>
              <a:t>1/28/2016</a:t>
            </a:fld>
            <a:endParaRPr lang="en-US"/>
          </a:p>
        </p:txBody>
      </p:sp>
      <p:sp>
        <p:nvSpPr>
          <p:cNvPr id="6" name="Footer Placeholder 5"/>
          <p:cNvSpPr>
            <a:spLocks noGrp="1"/>
          </p:cNvSpPr>
          <p:nvPr>
            <p:ph type="ftr" sz="quarter" idx="11"/>
          </p:nvPr>
        </p:nvSpPr>
        <p:spPr/>
        <p:txBody>
          <a:bodyPr/>
          <a:lstStyle/>
          <a:p>
            <a:r>
              <a:rPr lang="en-US" smtClean="0"/>
              <a:t>Dr. Sylvia Hood Washington</a:t>
            </a:r>
            <a:endParaRPr lang="en-US"/>
          </a:p>
        </p:txBody>
      </p:sp>
      <p:sp>
        <p:nvSpPr>
          <p:cNvPr id="7" name="Slide Number Placeholder 6"/>
          <p:cNvSpPr>
            <a:spLocks noGrp="1"/>
          </p:cNvSpPr>
          <p:nvPr>
            <p:ph type="sldNum" sz="quarter" idx="12"/>
          </p:nvPr>
        </p:nvSpPr>
        <p:spPr/>
        <p:txBody>
          <a:bodyPr/>
          <a:lstStyle/>
          <a:p>
            <a:fld id="{6EAAE805-A823-4D6B-8BFA-64C8F45EFE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C23E10B-678A-447B-9B81-0800C9BC1963}" type="datetime1">
              <a:rPr lang="en-US" smtClean="0"/>
              <a:pPr/>
              <a:t>1/28/2016</a:t>
            </a:fld>
            <a:endParaRPr lang="en-US"/>
          </a:p>
        </p:txBody>
      </p:sp>
      <p:sp>
        <p:nvSpPr>
          <p:cNvPr id="8" name="Footer Placeholder 7"/>
          <p:cNvSpPr>
            <a:spLocks noGrp="1"/>
          </p:cNvSpPr>
          <p:nvPr>
            <p:ph type="ftr" sz="quarter" idx="11"/>
          </p:nvPr>
        </p:nvSpPr>
        <p:spPr/>
        <p:txBody>
          <a:bodyPr/>
          <a:lstStyle/>
          <a:p>
            <a:r>
              <a:rPr lang="en-US" smtClean="0"/>
              <a:t>Dr. Sylvia Hood Washington</a:t>
            </a:r>
            <a:endParaRPr lang="en-US"/>
          </a:p>
        </p:txBody>
      </p:sp>
      <p:sp>
        <p:nvSpPr>
          <p:cNvPr id="9" name="Slide Number Placeholder 8"/>
          <p:cNvSpPr>
            <a:spLocks noGrp="1"/>
          </p:cNvSpPr>
          <p:nvPr>
            <p:ph type="sldNum" sz="quarter" idx="12"/>
          </p:nvPr>
        </p:nvSpPr>
        <p:spPr/>
        <p:txBody>
          <a:bodyPr/>
          <a:lstStyle/>
          <a:p>
            <a:fld id="{B3F272E0-C68F-4C1E-BC90-C6F603806D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6BD64C1-9432-410B-BE82-F8FE2E271E2B}" type="datetime1">
              <a:rPr lang="en-US" smtClean="0"/>
              <a:pPr/>
              <a:t>1/28/2016</a:t>
            </a:fld>
            <a:endParaRPr lang="en-US"/>
          </a:p>
        </p:txBody>
      </p:sp>
      <p:sp>
        <p:nvSpPr>
          <p:cNvPr id="4" name="Footer Placeholder 3"/>
          <p:cNvSpPr>
            <a:spLocks noGrp="1"/>
          </p:cNvSpPr>
          <p:nvPr>
            <p:ph type="ftr" sz="quarter" idx="11"/>
          </p:nvPr>
        </p:nvSpPr>
        <p:spPr/>
        <p:txBody>
          <a:bodyPr/>
          <a:lstStyle/>
          <a:p>
            <a:r>
              <a:rPr lang="en-US" smtClean="0"/>
              <a:t>Dr. Sylvia Hood Washington</a:t>
            </a:r>
            <a:endParaRPr lang="en-US"/>
          </a:p>
        </p:txBody>
      </p:sp>
      <p:sp>
        <p:nvSpPr>
          <p:cNvPr id="5" name="Slide Number Placeholder 4"/>
          <p:cNvSpPr>
            <a:spLocks noGrp="1"/>
          </p:cNvSpPr>
          <p:nvPr>
            <p:ph type="sldNum" sz="quarter" idx="12"/>
          </p:nvPr>
        </p:nvSpPr>
        <p:spPr/>
        <p:txBody>
          <a:bodyPr/>
          <a:lstStyle/>
          <a:p>
            <a:fld id="{89B98455-2F43-4D3E-AA8E-057B23A0B7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56197-9A34-4D41-BDEA-AFD4B2CE92D4}" type="datetime1">
              <a:rPr lang="en-US" smtClean="0"/>
              <a:pPr/>
              <a:t>1/28/2016</a:t>
            </a:fld>
            <a:endParaRPr lang="en-US"/>
          </a:p>
        </p:txBody>
      </p:sp>
      <p:sp>
        <p:nvSpPr>
          <p:cNvPr id="3" name="Footer Placeholder 2"/>
          <p:cNvSpPr>
            <a:spLocks noGrp="1"/>
          </p:cNvSpPr>
          <p:nvPr>
            <p:ph type="ftr" sz="quarter" idx="11"/>
          </p:nvPr>
        </p:nvSpPr>
        <p:spPr/>
        <p:txBody>
          <a:bodyPr/>
          <a:lstStyle/>
          <a:p>
            <a:r>
              <a:rPr lang="en-US" smtClean="0"/>
              <a:t>Dr. Sylvia Hood Washington</a:t>
            </a:r>
            <a:endParaRPr lang="en-US"/>
          </a:p>
        </p:txBody>
      </p:sp>
      <p:sp>
        <p:nvSpPr>
          <p:cNvPr id="4" name="Slide Number Placeholder 3"/>
          <p:cNvSpPr>
            <a:spLocks noGrp="1"/>
          </p:cNvSpPr>
          <p:nvPr>
            <p:ph type="sldNum" sz="quarter" idx="12"/>
          </p:nvPr>
        </p:nvSpPr>
        <p:spPr/>
        <p:txBody>
          <a:bodyPr/>
          <a:lstStyle/>
          <a:p>
            <a:fld id="{24ECA130-94E1-424A-8880-C75975985E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F37EC8-60AD-4C66-950D-319EEBD21EC6}" type="datetime1">
              <a:rPr lang="en-US" smtClean="0"/>
              <a:pPr/>
              <a:t>1/28/2016</a:t>
            </a:fld>
            <a:endParaRPr lang="en-US"/>
          </a:p>
        </p:txBody>
      </p:sp>
      <p:sp>
        <p:nvSpPr>
          <p:cNvPr id="6" name="Footer Placeholder 5"/>
          <p:cNvSpPr>
            <a:spLocks noGrp="1"/>
          </p:cNvSpPr>
          <p:nvPr>
            <p:ph type="ftr" sz="quarter" idx="11"/>
          </p:nvPr>
        </p:nvSpPr>
        <p:spPr/>
        <p:txBody>
          <a:bodyPr/>
          <a:lstStyle/>
          <a:p>
            <a:r>
              <a:rPr lang="en-US" smtClean="0"/>
              <a:t>Dr. Sylvia Hood Washington</a:t>
            </a:r>
            <a:endParaRPr lang="en-US"/>
          </a:p>
        </p:txBody>
      </p:sp>
      <p:sp>
        <p:nvSpPr>
          <p:cNvPr id="7" name="Slide Number Placeholder 6"/>
          <p:cNvSpPr>
            <a:spLocks noGrp="1"/>
          </p:cNvSpPr>
          <p:nvPr>
            <p:ph type="sldNum" sz="quarter" idx="12"/>
          </p:nvPr>
        </p:nvSpPr>
        <p:spPr/>
        <p:txBody>
          <a:bodyPr/>
          <a:lstStyle/>
          <a:p>
            <a:fld id="{7A88EEF3-8595-4301-AD24-DEAFA4243B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989F85-5445-4071-B8DC-398AB5EBFDF6}" type="datetime1">
              <a:rPr lang="en-US" smtClean="0"/>
              <a:pPr/>
              <a:t>1/28/2016</a:t>
            </a:fld>
            <a:endParaRPr lang="en-US"/>
          </a:p>
        </p:txBody>
      </p:sp>
      <p:sp>
        <p:nvSpPr>
          <p:cNvPr id="6" name="Footer Placeholder 5"/>
          <p:cNvSpPr>
            <a:spLocks noGrp="1"/>
          </p:cNvSpPr>
          <p:nvPr>
            <p:ph type="ftr" sz="quarter" idx="11"/>
          </p:nvPr>
        </p:nvSpPr>
        <p:spPr/>
        <p:txBody>
          <a:bodyPr/>
          <a:lstStyle/>
          <a:p>
            <a:r>
              <a:rPr lang="en-US" smtClean="0"/>
              <a:t>Dr. Sylvia Hood Washington</a:t>
            </a:r>
            <a:endParaRPr lang="en-US"/>
          </a:p>
        </p:txBody>
      </p:sp>
      <p:sp>
        <p:nvSpPr>
          <p:cNvPr id="7" name="Slide Number Placeholder 6"/>
          <p:cNvSpPr>
            <a:spLocks noGrp="1"/>
          </p:cNvSpPr>
          <p:nvPr>
            <p:ph type="sldNum" sz="quarter" idx="12"/>
          </p:nvPr>
        </p:nvSpPr>
        <p:spPr/>
        <p:txBody>
          <a:bodyPr/>
          <a:lstStyle/>
          <a:p>
            <a:fld id="{F1667D57-49EF-4B07-B215-49B9570E62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A3ACB07-01B0-41E2-B9E5-8D71BBDB9950}" type="datetime1">
              <a:rPr lang="en-US" smtClean="0"/>
              <a:pPr/>
              <a:t>1/28/2016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Dr. Sylvia Hood Washington</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2F973BD-9AB5-4450-8263-92B86932645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467100"/>
            <a:ext cx="8153400" cy="228600"/>
          </a:xfrm>
        </p:spPr>
        <p:style>
          <a:lnRef idx="1">
            <a:schemeClr val="dk1"/>
          </a:lnRef>
          <a:fillRef idx="2">
            <a:schemeClr val="dk1"/>
          </a:fillRef>
          <a:effectRef idx="1">
            <a:schemeClr val="dk1"/>
          </a:effectRef>
          <a:fontRef idx="minor">
            <a:schemeClr val="dk1"/>
          </a:fontRef>
        </p:style>
        <p:txBody>
          <a:bodyPr>
            <a:normAutofit fontScale="90000"/>
          </a:bodyPr>
          <a:lstStyle/>
          <a:p>
            <a:r>
              <a:rPr lang="en-US" sz="4444" dirty="0" smtClean="0"/>
              <a:t/>
            </a:r>
            <a:br>
              <a:rPr lang="en-US" sz="4444" dirty="0" smtClean="0"/>
            </a:br>
            <a:r>
              <a:rPr lang="en-US" sz="4444" dirty="0" smtClean="0"/>
              <a:t> </a:t>
            </a:r>
            <a:br>
              <a:rPr lang="en-US" sz="4444" dirty="0" smtClean="0"/>
            </a:br>
            <a:r>
              <a:rPr lang="en-US" sz="4444" dirty="0" smtClean="0">
                <a:solidFill>
                  <a:srgbClr val="FF0000"/>
                </a:solidFill>
              </a:rPr>
              <a:t>“ COP21”</a:t>
            </a:r>
            <a:r>
              <a:rPr lang="en-US" sz="4444" dirty="0" smtClean="0">
                <a:solidFill>
                  <a:srgbClr val="FF0000"/>
                </a:solidFill>
              </a:rPr>
              <a:t/>
            </a:r>
            <a:br>
              <a:rPr lang="en-US" sz="4444" dirty="0" smtClean="0">
                <a:solidFill>
                  <a:srgbClr val="FF0000"/>
                </a:solidFill>
              </a:rPr>
            </a:br>
            <a:r>
              <a:rPr lang="en-US" sz="4444" dirty="0" smtClean="0">
                <a:solidFill>
                  <a:srgbClr val="FF0000"/>
                </a:solidFill>
              </a:rPr>
              <a:t>Climate Justice</a:t>
            </a:r>
            <a:br>
              <a:rPr lang="en-US" sz="4444" dirty="0" smtClean="0">
                <a:solidFill>
                  <a:srgbClr val="FF0000"/>
                </a:solidFill>
              </a:rPr>
            </a:br>
            <a:r>
              <a:rPr lang="en-US" sz="4444" dirty="0" smtClean="0">
                <a:solidFill>
                  <a:srgbClr val="FF0000"/>
                </a:solidFill>
              </a:rPr>
              <a:t/>
            </a:r>
            <a:br>
              <a:rPr lang="en-US" sz="4444" dirty="0" smtClean="0">
                <a:solidFill>
                  <a:srgbClr val="FF0000"/>
                </a:solidFill>
              </a:rPr>
            </a:br>
            <a:r>
              <a:rPr lang="en-US" sz="4444" dirty="0" smtClean="0">
                <a:solidFill>
                  <a:srgbClr val="FF0000"/>
                </a:solidFill>
              </a:rPr>
              <a:t> Global to Local Perspectives</a:t>
            </a:r>
            <a:r>
              <a:rPr lang="en-US" sz="4444" dirty="0" smtClean="0"/>
              <a:t> </a:t>
            </a:r>
            <a:r>
              <a:rPr lang="en-US" sz="4800" dirty="0" smtClean="0"/>
              <a:t/>
            </a:r>
            <a:br>
              <a:rPr lang="en-US" sz="4800" dirty="0" smtClean="0"/>
            </a:br>
            <a:r>
              <a:rPr lang="en-US" sz="4800" dirty="0"/>
              <a:t>  </a:t>
            </a:r>
          </a:p>
        </p:txBody>
      </p:sp>
      <p:sp>
        <p:nvSpPr>
          <p:cNvPr id="7" name="Rectangle 37"/>
          <p:cNvSpPr>
            <a:spLocks noGrp="1" noChangeArrowheads="1"/>
          </p:cNvSpPr>
          <p:nvPr>
            <p:ph type="dt" sz="half" idx="10"/>
          </p:nvPr>
        </p:nvSpPr>
        <p:spPr/>
        <p:txBody>
          <a:bodyPr/>
          <a:lstStyle/>
          <a:p>
            <a:fld id="{7E6A942A-5EB9-49BD-A00F-A06956DE86CE}" type="datetime1">
              <a:rPr lang="en-US"/>
              <a:pPr/>
              <a:t>1/28/2016</a:t>
            </a:fld>
            <a:endParaRPr lang="en-US"/>
          </a:p>
        </p:txBody>
      </p:sp>
      <p:sp>
        <p:nvSpPr>
          <p:cNvPr id="8" name="Rectangle 38"/>
          <p:cNvSpPr>
            <a:spLocks noGrp="1" noChangeArrowheads="1"/>
          </p:cNvSpPr>
          <p:nvPr>
            <p:ph type="ftr" sz="quarter" idx="11"/>
          </p:nvPr>
        </p:nvSpPr>
        <p:spPr/>
        <p:txBody>
          <a:bodyPr/>
          <a:lstStyle/>
          <a:p>
            <a:r>
              <a:rPr lang="en-US"/>
              <a:t>Dr. Sylvia Hood Washington</a:t>
            </a:r>
          </a:p>
        </p:txBody>
      </p:sp>
      <p:sp>
        <p:nvSpPr>
          <p:cNvPr id="2051" name="Rectangle 3"/>
          <p:cNvSpPr>
            <a:spLocks noGrp="1" noChangeArrowheads="1"/>
          </p:cNvSpPr>
          <p:nvPr>
            <p:ph type="subTitle" idx="1"/>
          </p:nvPr>
        </p:nvSpPr>
        <p:spPr>
          <a:xfrm>
            <a:off x="1524000" y="4800600"/>
            <a:ext cx="6400800" cy="1752600"/>
          </a:xfrm>
        </p:spPr>
        <p:txBody>
          <a:bodyPr/>
          <a:lstStyle/>
          <a:p>
            <a:pPr>
              <a:lnSpc>
                <a:spcPct val="80000"/>
              </a:lnSpc>
            </a:pPr>
            <a:r>
              <a:rPr lang="en-US" sz="2800" dirty="0" smtClean="0"/>
              <a:t> </a:t>
            </a:r>
          </a:p>
          <a:p>
            <a:pPr>
              <a:lnSpc>
                <a:spcPct val="80000"/>
              </a:lnSpc>
            </a:pPr>
            <a:r>
              <a:rPr lang="en-US" sz="2800" b="1" dirty="0" smtClean="0">
                <a:solidFill>
                  <a:srgbClr val="FFFF00"/>
                </a:solidFill>
              </a:rPr>
              <a:t> </a:t>
            </a:r>
            <a:endParaRPr lang="en-US" sz="2800" b="1" dirty="0">
              <a:solidFill>
                <a:srgbClr val="FFFF00"/>
              </a:solidFill>
            </a:endParaRPr>
          </a:p>
        </p:txBody>
      </p:sp>
      <p:sp>
        <p:nvSpPr>
          <p:cNvPr id="2054" name="AutoShape 6" descr="200"/>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2056" name="AutoShape 8" descr="200"/>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2058" name="AutoShape 10" descr="200"/>
          <p:cNvSpPr>
            <a:spLocks noChangeAspect="1" noChangeArrowheads="1"/>
          </p:cNvSpPr>
          <p:nvPr/>
        </p:nvSpPr>
        <p:spPr bwMode="auto">
          <a:xfrm>
            <a:off x="4419600" y="3276600"/>
            <a:ext cx="304800" cy="304800"/>
          </a:xfrm>
          <a:prstGeom prst="rect">
            <a:avLst/>
          </a:prstGeom>
          <a:noFill/>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Heat Island Effect</a:t>
            </a:r>
            <a:r>
              <a:rPr lang="en-US" dirty="0" smtClean="0"/>
              <a:t/>
            </a:r>
            <a:br>
              <a:rPr lang="en-US" dirty="0" smtClean="0"/>
            </a:br>
            <a:r>
              <a:rPr lang="en-US" dirty="0" smtClean="0"/>
              <a:t>So Why Should We Care?</a:t>
            </a:r>
            <a:endParaRPr lang="en-US" dirty="0"/>
          </a:p>
        </p:txBody>
      </p:sp>
      <p:sp>
        <p:nvSpPr>
          <p:cNvPr id="3" name="Content Placeholder 2"/>
          <p:cNvSpPr>
            <a:spLocks noGrp="1"/>
          </p:cNvSpPr>
          <p:nvPr>
            <p:ph idx="1"/>
          </p:nvPr>
        </p:nvSpPr>
        <p:spPr/>
        <p:txBody>
          <a:bodyPr/>
          <a:lstStyle/>
          <a:p>
            <a:r>
              <a:rPr lang="en-US" dirty="0" smtClean="0"/>
              <a:t>Cardiovascular Disease</a:t>
            </a:r>
          </a:p>
          <a:p>
            <a:r>
              <a:rPr lang="en-US" dirty="0" smtClean="0"/>
              <a:t>Diabetes</a:t>
            </a:r>
          </a:p>
          <a:p>
            <a:r>
              <a:rPr lang="en-US" dirty="0" smtClean="0"/>
              <a:t>Metabolic Syndrome</a:t>
            </a:r>
          </a:p>
          <a:p>
            <a:r>
              <a:rPr lang="en-US" dirty="0" smtClean="0"/>
              <a:t>Asthma</a:t>
            </a:r>
          </a:p>
          <a:p>
            <a:pPr>
              <a:buNone/>
            </a:pPr>
            <a:endParaRPr lang="en-US" dirty="0"/>
          </a:p>
        </p:txBody>
      </p:sp>
      <p:sp>
        <p:nvSpPr>
          <p:cNvPr id="4" name="Date Placeholder 3"/>
          <p:cNvSpPr>
            <a:spLocks noGrp="1"/>
          </p:cNvSpPr>
          <p:nvPr>
            <p:ph type="dt" sz="half" idx="10"/>
          </p:nvPr>
        </p:nvSpPr>
        <p:spPr/>
        <p:txBody>
          <a:bodyPr/>
          <a:lstStyle/>
          <a:p>
            <a:fld id="{563EFEE6-AF02-4C59-A1E1-155F0FB058EE}" type="datetime1">
              <a:rPr lang="en-US" smtClean="0"/>
              <a:pPr/>
              <a:t>1/28/2016</a:t>
            </a:fld>
            <a:endParaRPr lang="en-US"/>
          </a:p>
        </p:txBody>
      </p:sp>
      <p:sp>
        <p:nvSpPr>
          <p:cNvPr id="5" name="Footer Placeholder 4"/>
          <p:cNvSpPr>
            <a:spLocks noGrp="1"/>
          </p:cNvSpPr>
          <p:nvPr>
            <p:ph type="ftr" sz="quarter" idx="11"/>
          </p:nvPr>
        </p:nvSpPr>
        <p:spPr/>
        <p:txBody>
          <a:bodyPr/>
          <a:lstStyle/>
          <a:p>
            <a:r>
              <a:rPr lang="en-US" dirty="0" smtClean="0"/>
              <a:t>Dr. Sylvia Hood Washington</a:t>
            </a:r>
            <a:endParaRPr lang="en-US" dirty="0"/>
          </a:p>
        </p:txBody>
      </p:sp>
      <p:pic>
        <p:nvPicPr>
          <p:cNvPr id="6" name="Picture 5" descr="heatstrokeexhaustion_04c864.jpg"/>
          <p:cNvPicPr>
            <a:picLocks noChangeAspect="1"/>
          </p:cNvPicPr>
          <p:nvPr/>
        </p:nvPicPr>
        <p:blipFill>
          <a:blip r:embed="rId3"/>
          <a:stretch>
            <a:fillRect/>
          </a:stretch>
        </p:blipFill>
        <p:spPr>
          <a:xfrm>
            <a:off x="5117850" y="1600200"/>
            <a:ext cx="4026149" cy="48164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788" y="3853099"/>
            <a:ext cx="1613025" cy="241953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56197-9A34-4D41-BDEA-AFD4B2CE92D4}" type="datetime1">
              <a:rPr lang="en-US" smtClean="0"/>
              <a:pPr/>
              <a:t>1/28/2016</a:t>
            </a:fld>
            <a:endParaRPr lang="en-US"/>
          </a:p>
        </p:txBody>
      </p:sp>
      <p:sp>
        <p:nvSpPr>
          <p:cNvPr id="3" name="Footer Placeholder 2"/>
          <p:cNvSpPr>
            <a:spLocks noGrp="1"/>
          </p:cNvSpPr>
          <p:nvPr>
            <p:ph type="ftr" sz="quarter" idx="11"/>
          </p:nvPr>
        </p:nvSpPr>
        <p:spPr/>
        <p:txBody>
          <a:bodyPr/>
          <a:lstStyle/>
          <a:p>
            <a:r>
              <a:rPr lang="en-US" smtClean="0"/>
              <a:t>Dr. Sylvia Hood Washington</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 y="533400"/>
            <a:ext cx="9048750" cy="4419600"/>
          </a:xfrm>
          <a:prstGeom prst="rect">
            <a:avLst/>
          </a:prstGeom>
        </p:spPr>
      </p:pic>
    </p:spTree>
    <p:extLst>
      <p:ext uri="{BB962C8B-B14F-4D97-AF65-F5344CB8AC3E}">
        <p14:creationId xmlns:p14="http://schemas.microsoft.com/office/powerpoint/2010/main" val="1177524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56197-9A34-4D41-BDEA-AFD4B2CE92D4}" type="datetime1">
              <a:rPr lang="en-US" smtClean="0"/>
              <a:pPr/>
              <a:t>1/28/2016</a:t>
            </a:fld>
            <a:endParaRPr lang="en-US"/>
          </a:p>
        </p:txBody>
      </p:sp>
      <p:sp>
        <p:nvSpPr>
          <p:cNvPr id="3" name="Footer Placeholder 2"/>
          <p:cNvSpPr>
            <a:spLocks noGrp="1"/>
          </p:cNvSpPr>
          <p:nvPr>
            <p:ph type="ftr" sz="quarter" idx="11"/>
          </p:nvPr>
        </p:nvSpPr>
        <p:spPr/>
        <p:txBody>
          <a:bodyPr/>
          <a:lstStyle/>
          <a:p>
            <a:r>
              <a:rPr lang="en-US" smtClean="0"/>
              <a:t>Dr. Sylvia Hood Washington</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81750" cy="5972175"/>
          </a:xfrm>
          <a:prstGeom prst="rect">
            <a:avLst/>
          </a:prstGeom>
        </p:spPr>
      </p:pic>
    </p:spTree>
    <p:extLst>
      <p:ext uri="{BB962C8B-B14F-4D97-AF65-F5344CB8AC3E}">
        <p14:creationId xmlns:p14="http://schemas.microsoft.com/office/powerpoint/2010/main" val="3930230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56197-9A34-4D41-BDEA-AFD4B2CE92D4}" type="datetime1">
              <a:rPr lang="en-US" smtClean="0"/>
              <a:pPr/>
              <a:t>1/28/2016</a:t>
            </a:fld>
            <a:endParaRPr lang="en-US"/>
          </a:p>
        </p:txBody>
      </p:sp>
      <p:sp>
        <p:nvSpPr>
          <p:cNvPr id="3" name="Footer Placeholder 2"/>
          <p:cNvSpPr>
            <a:spLocks noGrp="1"/>
          </p:cNvSpPr>
          <p:nvPr>
            <p:ph type="ftr" sz="quarter" idx="11"/>
          </p:nvPr>
        </p:nvSpPr>
        <p:spPr/>
        <p:txBody>
          <a:bodyPr/>
          <a:lstStyle/>
          <a:p>
            <a:r>
              <a:rPr lang="en-US" smtClean="0"/>
              <a:t>Dr. Sylvia Hood Washington</a:t>
            </a: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43" t="3156" r="3153" b="-3156"/>
          <a:stretch/>
        </p:blipFill>
        <p:spPr>
          <a:xfrm>
            <a:off x="228600" y="228600"/>
            <a:ext cx="7652657" cy="482950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59926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56197-9A34-4D41-BDEA-AFD4B2CE92D4}" type="datetime1">
              <a:rPr lang="en-US" smtClean="0"/>
              <a:pPr/>
              <a:t>1/28/2016</a:t>
            </a:fld>
            <a:endParaRPr lang="en-US"/>
          </a:p>
        </p:txBody>
      </p:sp>
      <p:sp>
        <p:nvSpPr>
          <p:cNvPr id="3" name="Footer Placeholder 2"/>
          <p:cNvSpPr>
            <a:spLocks noGrp="1"/>
          </p:cNvSpPr>
          <p:nvPr>
            <p:ph type="ftr" sz="quarter" idx="11"/>
          </p:nvPr>
        </p:nvSpPr>
        <p:spPr/>
        <p:txBody>
          <a:bodyPr/>
          <a:lstStyle/>
          <a:p>
            <a:r>
              <a:rPr lang="en-US" smtClean="0"/>
              <a:t>Dr. Sylvia Hood Washington</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81" y="1295400"/>
            <a:ext cx="8506438" cy="371969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45023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56197-9A34-4D41-BDEA-AFD4B2CE92D4}" type="datetime1">
              <a:rPr lang="en-US" smtClean="0"/>
              <a:pPr/>
              <a:t>1/28/2016</a:t>
            </a:fld>
            <a:endParaRPr lang="en-US"/>
          </a:p>
        </p:txBody>
      </p:sp>
      <p:sp>
        <p:nvSpPr>
          <p:cNvPr id="3" name="Footer Placeholder 2"/>
          <p:cNvSpPr>
            <a:spLocks noGrp="1"/>
          </p:cNvSpPr>
          <p:nvPr>
            <p:ph type="ftr" sz="quarter" idx="11"/>
          </p:nvPr>
        </p:nvSpPr>
        <p:spPr/>
        <p:txBody>
          <a:bodyPr/>
          <a:lstStyle/>
          <a:p>
            <a:r>
              <a:rPr lang="en-US" smtClean="0"/>
              <a:t>Dr. Sylvia Hood Washington</a:t>
            </a: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5" t="5377" r="2865" b="1864"/>
          <a:stretch/>
        </p:blipFill>
        <p:spPr>
          <a:xfrm>
            <a:off x="183041" y="685800"/>
            <a:ext cx="8777917" cy="52578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00434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56197-9A34-4D41-BDEA-AFD4B2CE92D4}" type="datetime1">
              <a:rPr lang="en-US" smtClean="0"/>
              <a:pPr/>
              <a:t>1/28/2016</a:t>
            </a:fld>
            <a:endParaRPr lang="en-US"/>
          </a:p>
        </p:txBody>
      </p:sp>
      <p:sp>
        <p:nvSpPr>
          <p:cNvPr id="3" name="Footer Placeholder 2"/>
          <p:cNvSpPr>
            <a:spLocks noGrp="1"/>
          </p:cNvSpPr>
          <p:nvPr>
            <p:ph type="ftr" sz="quarter" idx="11"/>
          </p:nvPr>
        </p:nvSpPr>
        <p:spPr/>
        <p:txBody>
          <a:bodyPr/>
          <a:lstStyle/>
          <a:p>
            <a:r>
              <a:rPr lang="en-US" smtClean="0"/>
              <a:t>Dr. Sylvia Hood Washington</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42" y="36286"/>
            <a:ext cx="9125857" cy="5297714"/>
          </a:xfrm>
          <a:prstGeom prst="rect">
            <a:avLst/>
          </a:prstGeom>
        </p:spPr>
      </p:pic>
    </p:spTree>
    <p:extLst>
      <p:ext uri="{BB962C8B-B14F-4D97-AF65-F5344CB8AC3E}">
        <p14:creationId xmlns:p14="http://schemas.microsoft.com/office/powerpoint/2010/main" val="1649342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56197-9A34-4D41-BDEA-AFD4B2CE92D4}" type="datetime1">
              <a:rPr lang="en-US" smtClean="0"/>
              <a:pPr/>
              <a:t>1/28/2016</a:t>
            </a:fld>
            <a:endParaRPr lang="en-US"/>
          </a:p>
        </p:txBody>
      </p:sp>
      <p:sp>
        <p:nvSpPr>
          <p:cNvPr id="3" name="Footer Placeholder 2"/>
          <p:cNvSpPr>
            <a:spLocks noGrp="1"/>
          </p:cNvSpPr>
          <p:nvPr>
            <p:ph type="ftr" sz="quarter" idx="11"/>
          </p:nvPr>
        </p:nvSpPr>
        <p:spPr/>
        <p:txBody>
          <a:bodyPr/>
          <a:lstStyle/>
          <a:p>
            <a:r>
              <a:rPr lang="en-US" smtClean="0"/>
              <a:t>Dr. Sylvia Hood Washington</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640586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56197-9A34-4D41-BDEA-AFD4B2CE92D4}" type="datetime1">
              <a:rPr lang="en-US" smtClean="0"/>
              <a:pPr/>
              <a:t>1/28/2016</a:t>
            </a:fld>
            <a:endParaRPr lang="en-US"/>
          </a:p>
        </p:txBody>
      </p:sp>
      <p:sp>
        <p:nvSpPr>
          <p:cNvPr id="3" name="Footer Placeholder 2"/>
          <p:cNvSpPr>
            <a:spLocks noGrp="1"/>
          </p:cNvSpPr>
          <p:nvPr>
            <p:ph type="ftr" sz="quarter" idx="11"/>
          </p:nvPr>
        </p:nvSpPr>
        <p:spPr/>
        <p:txBody>
          <a:bodyPr/>
          <a:lstStyle/>
          <a:p>
            <a:r>
              <a:rPr lang="en-US" smtClean="0"/>
              <a:t>Dr. Sylvia Hood Washington</a:t>
            </a: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924"/>
            <a:ext cx="9144000" cy="6316151"/>
          </a:xfrm>
          <a:prstGeom prst="rect">
            <a:avLst/>
          </a:prstGeom>
        </p:spPr>
      </p:pic>
    </p:spTree>
    <p:extLst>
      <p:ext uri="{BB962C8B-B14F-4D97-AF65-F5344CB8AC3E}">
        <p14:creationId xmlns:p14="http://schemas.microsoft.com/office/powerpoint/2010/main" val="19523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 Care?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400" y="1219200"/>
            <a:ext cx="5295900" cy="3943350"/>
          </a:xfrm>
        </p:spPr>
      </p:pic>
      <p:sp>
        <p:nvSpPr>
          <p:cNvPr id="4" name="Date Placeholder 3"/>
          <p:cNvSpPr>
            <a:spLocks noGrp="1"/>
          </p:cNvSpPr>
          <p:nvPr>
            <p:ph type="dt" sz="half" idx="10"/>
          </p:nvPr>
        </p:nvSpPr>
        <p:spPr/>
        <p:txBody>
          <a:bodyPr/>
          <a:lstStyle/>
          <a:p>
            <a:fld id="{563EFEE6-AF02-4C59-A1E1-155F0FB058EE}" type="datetime1">
              <a:rPr lang="en-US" smtClean="0"/>
              <a:pPr/>
              <a:t>1/28/2016</a:t>
            </a:fld>
            <a:endParaRPr lang="en-US"/>
          </a:p>
        </p:txBody>
      </p:sp>
      <p:sp>
        <p:nvSpPr>
          <p:cNvPr id="5" name="Footer Placeholder 4"/>
          <p:cNvSpPr>
            <a:spLocks noGrp="1"/>
          </p:cNvSpPr>
          <p:nvPr>
            <p:ph type="ftr" sz="quarter" idx="11"/>
          </p:nvPr>
        </p:nvSpPr>
        <p:spPr/>
        <p:txBody>
          <a:bodyPr/>
          <a:lstStyle/>
          <a:p>
            <a:r>
              <a:rPr lang="en-US" smtClean="0"/>
              <a:t>Dr. Sylvia Hood Washington</a:t>
            </a:r>
            <a:endParaRPr lang="en-US"/>
          </a:p>
        </p:txBody>
      </p:sp>
    </p:spTree>
    <p:extLst>
      <p:ext uri="{BB962C8B-B14F-4D97-AF65-F5344CB8AC3E}">
        <p14:creationId xmlns:p14="http://schemas.microsoft.com/office/powerpoint/2010/main" val="3445385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n-US" dirty="0" smtClean="0"/>
              <a:t> </a:t>
            </a:r>
            <a:r>
              <a:rPr lang="en-US" dirty="0" smtClean="0">
                <a:solidFill>
                  <a:srgbClr val="FF0000"/>
                </a:solidFill>
              </a:rPr>
              <a:t>Climate Justice </a:t>
            </a:r>
            <a:endParaRPr lang="en-US" dirty="0">
              <a:solidFill>
                <a:srgbClr val="FF0000"/>
              </a:solidFill>
            </a:endParaRPr>
          </a:p>
        </p:txBody>
      </p:sp>
      <p:sp>
        <p:nvSpPr>
          <p:cNvPr id="4" name="Date Placeholder 3"/>
          <p:cNvSpPr>
            <a:spLocks noGrp="1"/>
          </p:cNvSpPr>
          <p:nvPr>
            <p:ph type="dt" sz="half" idx="10"/>
          </p:nvPr>
        </p:nvSpPr>
        <p:spPr/>
        <p:txBody>
          <a:bodyPr/>
          <a:lstStyle/>
          <a:p>
            <a:fld id="{0174A6BA-2CA1-4517-8602-83FBC5D57955}" type="datetime1">
              <a:rPr lang="en-US"/>
              <a:pPr/>
              <a:t>1/28/2016</a:t>
            </a:fld>
            <a:endParaRPr lang="en-US"/>
          </a:p>
        </p:txBody>
      </p:sp>
      <p:sp>
        <p:nvSpPr>
          <p:cNvPr id="5" name="Footer Placeholder 4"/>
          <p:cNvSpPr>
            <a:spLocks noGrp="1"/>
          </p:cNvSpPr>
          <p:nvPr>
            <p:ph type="ftr" sz="quarter" idx="11"/>
          </p:nvPr>
        </p:nvSpPr>
        <p:spPr/>
        <p:txBody>
          <a:bodyPr/>
          <a:lstStyle/>
          <a:p>
            <a:r>
              <a:rPr lang="en-US"/>
              <a:t>Dr. Sylvia Hood Washington</a:t>
            </a:r>
          </a:p>
        </p:txBody>
      </p:sp>
      <p:graphicFrame>
        <p:nvGraphicFramePr>
          <p:cNvPr id="6" name="Diagram 5"/>
          <p:cNvGraphicFramePr/>
          <p:nvPr>
            <p:extLst>
              <p:ext uri="{D42A27DB-BD31-4B8C-83A1-F6EECF244321}">
                <p14:modId xmlns:p14="http://schemas.microsoft.com/office/powerpoint/2010/main" val="3364415919"/>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Shade from Open Structures (SRI&gt;29)</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Canopied Walkways</a:t>
            </a:r>
          </a:p>
          <a:p>
            <a:r>
              <a:rPr lang="en-US" dirty="0" smtClean="0"/>
              <a:t>Vine Pergolas</a:t>
            </a:r>
          </a:p>
          <a:p>
            <a:pPr>
              <a:buNone/>
            </a:pPr>
            <a:endParaRPr lang="en-US" dirty="0"/>
          </a:p>
        </p:txBody>
      </p:sp>
      <p:sp>
        <p:nvSpPr>
          <p:cNvPr id="4" name="Date Placeholder 3"/>
          <p:cNvSpPr>
            <a:spLocks noGrp="1"/>
          </p:cNvSpPr>
          <p:nvPr>
            <p:ph type="dt" sz="half" idx="10"/>
          </p:nvPr>
        </p:nvSpPr>
        <p:spPr/>
        <p:txBody>
          <a:bodyPr/>
          <a:lstStyle/>
          <a:p>
            <a:fld id="{563EFEE6-AF02-4C59-A1E1-155F0FB058EE}" type="datetime1">
              <a:rPr lang="en-US" smtClean="0"/>
              <a:pPr/>
              <a:t>1/28/2016</a:t>
            </a:fld>
            <a:endParaRPr lang="en-US"/>
          </a:p>
        </p:txBody>
      </p:sp>
      <p:sp>
        <p:nvSpPr>
          <p:cNvPr id="5" name="Footer Placeholder 4"/>
          <p:cNvSpPr>
            <a:spLocks noGrp="1"/>
          </p:cNvSpPr>
          <p:nvPr>
            <p:ph type="ftr" sz="quarter" idx="11"/>
          </p:nvPr>
        </p:nvSpPr>
        <p:spPr/>
        <p:txBody>
          <a:bodyPr/>
          <a:lstStyle/>
          <a:p>
            <a:r>
              <a:rPr lang="en-US" smtClean="0"/>
              <a:t>Dr. Sylvia Hood Washington</a:t>
            </a:r>
            <a:endParaRPr lang="en-US"/>
          </a:p>
        </p:txBody>
      </p:sp>
      <p:pic>
        <p:nvPicPr>
          <p:cNvPr id="6" name="Picture 5" descr=" urban vine perogals.jpg"/>
          <p:cNvPicPr>
            <a:picLocks noChangeAspect="1"/>
          </p:cNvPicPr>
          <p:nvPr/>
        </p:nvPicPr>
        <p:blipFill>
          <a:blip r:embed="rId2"/>
          <a:stretch>
            <a:fillRect/>
          </a:stretch>
        </p:blipFill>
        <p:spPr>
          <a:xfrm>
            <a:off x="457200" y="2895600"/>
            <a:ext cx="4648200" cy="3886200"/>
          </a:xfrm>
          <a:prstGeom prst="rect">
            <a:avLst/>
          </a:prstGeom>
          <a:solidFill>
            <a:srgbClr val="000000">
              <a:shade val="95000"/>
            </a:srgbClr>
          </a:solidFill>
          <a:ln w="444500" cap="sq">
            <a:solidFill>
              <a:srgbClr val="00FF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63EFEE6-AF02-4C59-A1E1-155F0FB058EE}" type="datetime1">
              <a:rPr lang="en-US" smtClean="0"/>
              <a:pPr/>
              <a:t>1/28/2016</a:t>
            </a:fld>
            <a:endParaRPr lang="en-US"/>
          </a:p>
        </p:txBody>
      </p:sp>
      <p:sp>
        <p:nvSpPr>
          <p:cNvPr id="5" name="Footer Placeholder 4"/>
          <p:cNvSpPr>
            <a:spLocks noGrp="1"/>
          </p:cNvSpPr>
          <p:nvPr>
            <p:ph type="ftr" sz="quarter" idx="11"/>
          </p:nvPr>
        </p:nvSpPr>
        <p:spPr/>
        <p:txBody>
          <a:bodyPr/>
          <a:lstStyle/>
          <a:p>
            <a:r>
              <a:rPr lang="en-US" smtClean="0"/>
              <a:t>Dr. Sylvia Hood Washington</a:t>
            </a:r>
            <a:endParaRPr lang="en-US"/>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7696200" cy="4708525"/>
          </a:xfrm>
        </p:spPr>
      </p:pic>
    </p:spTree>
    <p:extLst>
      <p:ext uri="{BB962C8B-B14F-4D97-AF65-F5344CB8AC3E}">
        <p14:creationId xmlns:p14="http://schemas.microsoft.com/office/powerpoint/2010/main" val="711789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56197-9A34-4D41-BDEA-AFD4B2CE92D4}" type="datetime1">
              <a:rPr lang="en-US" smtClean="0"/>
              <a:pPr/>
              <a:t>1/28/2016</a:t>
            </a:fld>
            <a:endParaRPr lang="en-US"/>
          </a:p>
        </p:txBody>
      </p:sp>
      <p:sp>
        <p:nvSpPr>
          <p:cNvPr id="3" name="Footer Placeholder 2"/>
          <p:cNvSpPr>
            <a:spLocks noGrp="1"/>
          </p:cNvSpPr>
          <p:nvPr>
            <p:ph type="ftr" sz="quarter" idx="11"/>
          </p:nvPr>
        </p:nvSpPr>
        <p:spPr/>
        <p:txBody>
          <a:bodyPr/>
          <a:lstStyle/>
          <a:p>
            <a:r>
              <a:rPr lang="en-US" smtClean="0"/>
              <a:t>Dr. Sylvia Hood Washington</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54600"/>
          </a:xfrm>
          <a:prstGeom prst="rect">
            <a:avLst/>
          </a:prstGeom>
        </p:spPr>
      </p:pic>
    </p:spTree>
    <p:extLst>
      <p:ext uri="{BB962C8B-B14F-4D97-AF65-F5344CB8AC3E}">
        <p14:creationId xmlns:p14="http://schemas.microsoft.com/office/powerpoint/2010/main" val="12500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56197-9A34-4D41-BDEA-AFD4B2CE92D4}" type="datetime1">
              <a:rPr lang="en-US" smtClean="0"/>
              <a:pPr/>
              <a:t>1/28/2016</a:t>
            </a:fld>
            <a:endParaRPr lang="en-US"/>
          </a:p>
        </p:txBody>
      </p:sp>
      <p:sp>
        <p:nvSpPr>
          <p:cNvPr id="3" name="Footer Placeholder 2"/>
          <p:cNvSpPr>
            <a:spLocks noGrp="1"/>
          </p:cNvSpPr>
          <p:nvPr>
            <p:ph type="ftr" sz="quarter" idx="11"/>
          </p:nvPr>
        </p:nvSpPr>
        <p:spPr/>
        <p:txBody>
          <a:bodyPr/>
          <a:lstStyle/>
          <a:p>
            <a:r>
              <a:rPr lang="en-US" smtClean="0"/>
              <a:t>Dr. Sylvia Hood Washington</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 y="21771"/>
            <a:ext cx="6157686" cy="3407229"/>
          </a:xfrm>
          <a:prstGeom prst="rect">
            <a:avLst/>
          </a:prstGeom>
        </p:spPr>
      </p:pic>
    </p:spTree>
    <p:extLst>
      <p:ext uri="{BB962C8B-B14F-4D97-AF65-F5344CB8AC3E}">
        <p14:creationId xmlns:p14="http://schemas.microsoft.com/office/powerpoint/2010/main" val="2716156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56197-9A34-4D41-BDEA-AFD4B2CE92D4}" type="datetime1">
              <a:rPr lang="en-US" smtClean="0"/>
              <a:pPr/>
              <a:t>1/28/2016</a:t>
            </a:fld>
            <a:endParaRPr lang="en-US"/>
          </a:p>
        </p:txBody>
      </p:sp>
      <p:sp>
        <p:nvSpPr>
          <p:cNvPr id="3" name="Footer Placeholder 2"/>
          <p:cNvSpPr>
            <a:spLocks noGrp="1"/>
          </p:cNvSpPr>
          <p:nvPr>
            <p:ph type="ftr" sz="quarter" idx="11"/>
          </p:nvPr>
        </p:nvSpPr>
        <p:spPr/>
        <p:txBody>
          <a:bodyPr/>
          <a:lstStyle/>
          <a:p>
            <a:r>
              <a:rPr lang="en-US" smtClean="0"/>
              <a:t>Dr. Sylvia Hood Washington</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572000"/>
          </a:xfrm>
          <a:prstGeom prst="rect">
            <a:avLst/>
          </a:prstGeom>
        </p:spPr>
      </p:pic>
    </p:spTree>
    <p:extLst>
      <p:ext uri="{BB962C8B-B14F-4D97-AF65-F5344CB8AC3E}">
        <p14:creationId xmlns:p14="http://schemas.microsoft.com/office/powerpoint/2010/main" val="2126670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56197-9A34-4D41-BDEA-AFD4B2CE92D4}" type="datetime1">
              <a:rPr lang="en-US" smtClean="0"/>
              <a:pPr/>
              <a:t>1/28/2016</a:t>
            </a:fld>
            <a:endParaRPr lang="en-US"/>
          </a:p>
        </p:txBody>
      </p:sp>
      <p:sp>
        <p:nvSpPr>
          <p:cNvPr id="3" name="Footer Placeholder 2"/>
          <p:cNvSpPr>
            <a:spLocks noGrp="1"/>
          </p:cNvSpPr>
          <p:nvPr>
            <p:ph type="ftr" sz="quarter" idx="11"/>
          </p:nvPr>
        </p:nvSpPr>
        <p:spPr/>
        <p:txBody>
          <a:bodyPr/>
          <a:lstStyle/>
          <a:p>
            <a:r>
              <a:rPr lang="en-US" smtClean="0"/>
              <a:t>Dr. Sylvia Hood Washington</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58"/>
            <a:ext cx="9144000" cy="4876800"/>
          </a:xfrm>
          <a:prstGeom prst="rect">
            <a:avLst/>
          </a:prstGeom>
        </p:spPr>
      </p:pic>
    </p:spTree>
    <p:extLst>
      <p:ext uri="{BB962C8B-B14F-4D97-AF65-F5344CB8AC3E}">
        <p14:creationId xmlns:p14="http://schemas.microsoft.com/office/powerpoint/2010/main" val="2382358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56197-9A34-4D41-BDEA-AFD4B2CE92D4}" type="datetime1">
              <a:rPr lang="en-US" smtClean="0"/>
              <a:pPr/>
              <a:t>1/28/2016</a:t>
            </a:fld>
            <a:endParaRPr lang="en-US"/>
          </a:p>
        </p:txBody>
      </p:sp>
      <p:sp>
        <p:nvSpPr>
          <p:cNvPr id="3" name="Footer Placeholder 2"/>
          <p:cNvSpPr>
            <a:spLocks noGrp="1"/>
          </p:cNvSpPr>
          <p:nvPr>
            <p:ph type="ftr" sz="quarter" idx="11"/>
          </p:nvPr>
        </p:nvSpPr>
        <p:spPr/>
        <p:txBody>
          <a:bodyPr/>
          <a:lstStyle/>
          <a:p>
            <a:r>
              <a:rPr lang="en-US" smtClean="0"/>
              <a:t>Dr. Sylvia Hood Washington</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876800"/>
          </a:xfrm>
          <a:prstGeom prst="rect">
            <a:avLst/>
          </a:prstGeom>
        </p:spPr>
      </p:pic>
    </p:spTree>
    <p:extLst>
      <p:ext uri="{BB962C8B-B14F-4D97-AF65-F5344CB8AC3E}">
        <p14:creationId xmlns:p14="http://schemas.microsoft.com/office/powerpoint/2010/main" val="669712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17638"/>
          </a:xfrm>
        </p:spPr>
        <p:txBody>
          <a:bodyPr/>
          <a:lstStyle/>
          <a:p>
            <a:r>
              <a:rPr lang="en-US" dirty="0" smtClean="0">
                <a:solidFill>
                  <a:srgbClr val="FF0000"/>
                </a:solidFill>
              </a:rPr>
              <a:t>Heat Island Effect</a:t>
            </a:r>
            <a:endParaRPr lang="en-US" dirty="0">
              <a:solidFill>
                <a:srgbClr val="FF0000"/>
              </a:solidFill>
            </a:endParaRPr>
          </a:p>
        </p:txBody>
      </p:sp>
      <p:pic>
        <p:nvPicPr>
          <p:cNvPr id="6" name="Content Placeholder 5" descr="Urban Heat Island Effect2.png"/>
          <p:cNvPicPr>
            <a:picLocks noGrp="1" noChangeAspect="1"/>
          </p:cNvPicPr>
          <p:nvPr>
            <p:ph idx="1"/>
          </p:nvPr>
        </p:nvPicPr>
        <p:blipFill>
          <a:blip r:embed="rId3"/>
          <a:srcRect t="-8682" b="-8682"/>
          <a:stretch>
            <a:fillRect/>
          </a:stretch>
        </p:blipFill>
        <p:spPr/>
      </p:pic>
      <p:sp>
        <p:nvSpPr>
          <p:cNvPr id="4" name="Date Placeholder 3"/>
          <p:cNvSpPr>
            <a:spLocks noGrp="1"/>
          </p:cNvSpPr>
          <p:nvPr>
            <p:ph type="dt" sz="half" idx="10"/>
          </p:nvPr>
        </p:nvSpPr>
        <p:spPr/>
        <p:txBody>
          <a:bodyPr/>
          <a:lstStyle/>
          <a:p>
            <a:fld id="{563EFEE6-AF02-4C59-A1E1-155F0FB058EE}" type="datetime1">
              <a:rPr lang="en-US" smtClean="0"/>
              <a:pPr/>
              <a:t>1/28/2016</a:t>
            </a:fld>
            <a:endParaRPr lang="en-US"/>
          </a:p>
        </p:txBody>
      </p:sp>
      <p:sp>
        <p:nvSpPr>
          <p:cNvPr id="5" name="Footer Placeholder 4"/>
          <p:cNvSpPr>
            <a:spLocks noGrp="1"/>
          </p:cNvSpPr>
          <p:nvPr>
            <p:ph type="ftr" sz="quarter" idx="11"/>
          </p:nvPr>
        </p:nvSpPr>
        <p:spPr/>
        <p:txBody>
          <a:bodyPr/>
          <a:lstStyle/>
          <a:p>
            <a:r>
              <a:rPr lang="en-US" smtClean="0"/>
              <a:t>Dr. Sylvia Hood Washington</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1302</TotalTime>
  <Words>371</Words>
  <Application>Microsoft Office PowerPoint</Application>
  <PresentationFormat>On-screen Show (4:3)</PresentationFormat>
  <Paragraphs>64</Paragraphs>
  <Slides>20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Book Antiqua</vt:lpstr>
      <vt:lpstr>Lucida Sans</vt:lpstr>
      <vt:lpstr>Tahoma</vt:lpstr>
      <vt:lpstr>Wingdings</vt:lpstr>
      <vt:lpstr>Wingdings 2</vt:lpstr>
      <vt:lpstr>Wingdings 3</vt:lpstr>
      <vt:lpstr>Apex</vt:lpstr>
      <vt:lpstr>   “ COP21” Climate Justice   Global to Local Perspectives    </vt:lpstr>
      <vt:lpstr> Climate Justice </vt:lpstr>
      <vt:lpstr>PowerPoint Presentation</vt:lpstr>
      <vt:lpstr>PowerPoint Presentation</vt:lpstr>
      <vt:lpstr>PowerPoint Presentation</vt:lpstr>
      <vt:lpstr>PowerPoint Presentation</vt:lpstr>
      <vt:lpstr>PowerPoint Presentation</vt:lpstr>
      <vt:lpstr>PowerPoint Presentation</vt:lpstr>
      <vt:lpstr>Heat Island Effect</vt:lpstr>
      <vt:lpstr>Heat Island Effect So Why Should We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I Care?</vt:lpstr>
      <vt:lpstr>Shade from Open Structures (SRI&gt;29)</vt:lpstr>
    </vt:vector>
  </TitlesOfParts>
  <Company>depaul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Lifting the Veil</dc:title>
  <dc:creator>sylvia washington</dc:creator>
  <cp:lastModifiedBy>Dr. HoodWashington</cp:lastModifiedBy>
  <cp:revision>353</cp:revision>
  <dcterms:created xsi:type="dcterms:W3CDTF">2014-10-24T04:02:29Z</dcterms:created>
  <dcterms:modified xsi:type="dcterms:W3CDTF">2016-01-28T21:36:34Z</dcterms:modified>
</cp:coreProperties>
</file>